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861" r:id="rId2"/>
    <p:sldId id="945" r:id="rId3"/>
    <p:sldId id="946" r:id="rId4"/>
    <p:sldId id="953" r:id="rId5"/>
    <p:sldId id="956" r:id="rId6"/>
    <p:sldId id="936" r:id="rId7"/>
    <p:sldId id="955" r:id="rId8"/>
    <p:sldId id="954" r:id="rId9"/>
    <p:sldId id="957" r:id="rId10"/>
    <p:sldId id="958" r:id="rId11"/>
    <p:sldId id="959" r:id="rId12"/>
    <p:sldId id="960" r:id="rId13"/>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F965E"/>
    <a:srgbClr val="78E1B4"/>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3" autoAdjust="0"/>
    <p:restoredTop sz="82623" autoAdjust="0"/>
  </p:normalViewPr>
  <p:slideViewPr>
    <p:cSldViewPr>
      <p:cViewPr varScale="1">
        <p:scale>
          <a:sx n="132" d="100"/>
          <a:sy n="132" d="100"/>
        </p:scale>
        <p:origin x="184" y="472"/>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8/21/20</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314749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12</a:t>
            </a:fld>
            <a:endParaRPr lang="en-US" dirty="0"/>
          </a:p>
        </p:txBody>
      </p:sp>
    </p:spTree>
    <p:extLst>
      <p:ext uri="{BB962C8B-B14F-4D97-AF65-F5344CB8AC3E}">
        <p14:creationId xmlns:p14="http://schemas.microsoft.com/office/powerpoint/2010/main" val="827843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2330923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1275478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3936730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2474300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1304284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648916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10</a:t>
            </a:fld>
            <a:endParaRPr lang="en-US" dirty="0"/>
          </a:p>
        </p:txBody>
      </p:sp>
    </p:spTree>
    <p:extLst>
      <p:ext uri="{BB962C8B-B14F-4D97-AF65-F5344CB8AC3E}">
        <p14:creationId xmlns:p14="http://schemas.microsoft.com/office/powerpoint/2010/main" val="4240756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11</a:t>
            </a:fld>
            <a:endParaRPr lang="en-US" dirty="0"/>
          </a:p>
        </p:txBody>
      </p:sp>
    </p:spTree>
    <p:extLst>
      <p:ext uri="{BB962C8B-B14F-4D97-AF65-F5344CB8AC3E}">
        <p14:creationId xmlns:p14="http://schemas.microsoft.com/office/powerpoint/2010/main" val="747619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airmail-envelope-vintage-letter-938655/"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mn-lt"/>
                <a:ea typeface="+mn-ea"/>
                <a:cs typeface="+mn-cs"/>
              </a:rPr>
              <a:t>1 Peter 1:1-12</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561445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0" y="0"/>
            <a:ext cx="9144000"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Peter’s First Letter – to Christians who were severely persecuted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F590E02-5F83-7D42-A48B-1D7556754F8E}"/>
              </a:ext>
            </a:extLst>
          </p:cNvPr>
          <p:cNvSpPr txBox="1"/>
          <p:nvPr/>
        </p:nvSpPr>
        <p:spPr>
          <a:xfrm>
            <a:off x="0" y="337220"/>
            <a:ext cx="9089476"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Nero was blamed for the burning of Rome, he deflected the blame to Christians, and persecuted them terribly.  The Christians fled Rome and dispersed.</a:t>
            </a:r>
          </a:p>
        </p:txBody>
      </p:sp>
      <p:sp>
        <p:nvSpPr>
          <p:cNvPr id="4" name="TextBox 3">
            <a:extLst>
              <a:ext uri="{FF2B5EF4-FFF2-40B4-BE49-F238E27FC236}">
                <a16:creationId xmlns:a16="http://schemas.microsoft.com/office/drawing/2014/main" id="{6A63FBEF-267C-BA4E-B154-A76FBCC653D8}"/>
              </a:ext>
            </a:extLst>
          </p:cNvPr>
          <p:cNvSpPr txBox="1"/>
          <p:nvPr/>
        </p:nvSpPr>
        <p:spPr>
          <a:xfrm>
            <a:off x="9625" y="981777"/>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Elect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BB6E848-B9AC-BE45-A268-0F622F4B65A1}"/>
              </a:ext>
            </a:extLst>
          </p:cNvPr>
          <p:cNvSpPr txBox="1"/>
          <p:nvPr/>
        </p:nvSpPr>
        <p:spPr>
          <a:xfrm>
            <a:off x="9624" y="2195759"/>
            <a:ext cx="420233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Exiles of the Dispersion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7FF41DB-7F5D-F345-A2E4-2AAAC1FF10C7}"/>
              </a:ext>
            </a:extLst>
          </p:cNvPr>
          <p:cNvSpPr txBox="1"/>
          <p:nvPr/>
        </p:nvSpPr>
        <p:spPr>
          <a:xfrm>
            <a:off x="12252" y="3695874"/>
            <a:ext cx="3201221"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Foreknowledge of God</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24590C3-394E-6249-B910-A1D7FC4DE607}"/>
              </a:ext>
            </a:extLst>
          </p:cNvPr>
          <p:cNvSpPr txBox="1"/>
          <p:nvPr/>
        </p:nvSpPr>
        <p:spPr>
          <a:xfrm>
            <a:off x="12252" y="4084122"/>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Trinity (Father, Son, Holy Spirit)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F2A88FB-AF53-3F4C-8B5A-BA5B9A8B9A8A}"/>
              </a:ext>
            </a:extLst>
          </p:cNvPr>
          <p:cNvSpPr txBox="1"/>
          <p:nvPr/>
        </p:nvSpPr>
        <p:spPr>
          <a:xfrm>
            <a:off x="12252" y="4472370"/>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Sanctification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BF3ECF39-FF0C-2B4F-809B-447A18232F7A}"/>
              </a:ext>
            </a:extLst>
          </p:cNvPr>
          <p:cNvSpPr txBox="1"/>
          <p:nvPr/>
        </p:nvSpPr>
        <p:spPr>
          <a:xfrm>
            <a:off x="12252" y="4860618"/>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Obedience</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EFE442C9-0548-A24F-8A8D-A59E49CED17E}"/>
              </a:ext>
            </a:extLst>
          </p:cNvPr>
          <p:cNvSpPr txBox="1"/>
          <p:nvPr/>
        </p:nvSpPr>
        <p:spPr>
          <a:xfrm>
            <a:off x="12252" y="5248865"/>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Sprinkled Blood of Jesus</a:t>
            </a:r>
          </a:p>
        </p:txBody>
      </p:sp>
      <p:sp>
        <p:nvSpPr>
          <p:cNvPr id="14" name="TextBox 13">
            <a:extLst>
              <a:ext uri="{FF2B5EF4-FFF2-40B4-BE49-F238E27FC236}">
                <a16:creationId xmlns:a16="http://schemas.microsoft.com/office/drawing/2014/main" id="{ABE071A3-F3B2-BB43-B79D-D0272933F8A7}"/>
              </a:ext>
            </a:extLst>
          </p:cNvPr>
          <p:cNvSpPr txBox="1"/>
          <p:nvPr/>
        </p:nvSpPr>
        <p:spPr>
          <a:xfrm>
            <a:off x="1312389" y="1017099"/>
            <a:ext cx="7777087"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Those who are chosen to receive the Grace of God</a:t>
            </a:r>
          </a:p>
        </p:txBody>
      </p:sp>
      <p:sp>
        <p:nvSpPr>
          <p:cNvPr id="15" name="TextBox 14">
            <a:extLst>
              <a:ext uri="{FF2B5EF4-FFF2-40B4-BE49-F238E27FC236}">
                <a16:creationId xmlns:a16="http://schemas.microsoft.com/office/drawing/2014/main" id="{E20A90E4-8CE8-AC45-B8DB-E879CA4FB9E4}"/>
              </a:ext>
            </a:extLst>
          </p:cNvPr>
          <p:cNvSpPr txBox="1"/>
          <p:nvPr/>
        </p:nvSpPr>
        <p:spPr>
          <a:xfrm>
            <a:off x="2215" y="1291107"/>
            <a:ext cx="9141785" cy="1015663"/>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God is Sovereign – Supreme Power &amp; Authority – has the right to choose</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Uses His unparalleled authority to choose to show grace and mercy to the undeserving</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We might think that we chose God, but He chose us first</a:t>
            </a:r>
          </a:p>
        </p:txBody>
      </p:sp>
      <p:sp>
        <p:nvSpPr>
          <p:cNvPr id="17" name="TextBox 16">
            <a:extLst>
              <a:ext uri="{FF2B5EF4-FFF2-40B4-BE49-F238E27FC236}">
                <a16:creationId xmlns:a16="http://schemas.microsoft.com/office/drawing/2014/main" id="{310F28D7-1E22-DB44-A4A3-BAECBA8E3ACF}"/>
              </a:ext>
            </a:extLst>
          </p:cNvPr>
          <p:cNvSpPr txBox="1"/>
          <p:nvPr/>
        </p:nvSpPr>
        <p:spPr>
          <a:xfrm>
            <a:off x="3059832" y="2266653"/>
            <a:ext cx="5040560"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Also chosen to suffer for the Name of Jesus</a:t>
            </a:r>
          </a:p>
        </p:txBody>
      </p:sp>
      <p:sp>
        <p:nvSpPr>
          <p:cNvPr id="18" name="TextBox 17">
            <a:extLst>
              <a:ext uri="{FF2B5EF4-FFF2-40B4-BE49-F238E27FC236}">
                <a16:creationId xmlns:a16="http://schemas.microsoft.com/office/drawing/2014/main" id="{180B8FE2-1A4E-8E4F-B2D5-4DE9D4C30550}"/>
              </a:ext>
            </a:extLst>
          </p:cNvPr>
          <p:cNvSpPr txBox="1"/>
          <p:nvPr/>
        </p:nvSpPr>
        <p:spPr>
          <a:xfrm>
            <a:off x="8622" y="2574662"/>
            <a:ext cx="9135377" cy="1015663"/>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dispersed people of Israel (Diaspora) built Synagogues wherever they went.</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early church often began by preaching to the Jews &amp; God-Fearing Gentiles</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We are </a:t>
            </a:r>
            <a:r>
              <a:rPr lang="en-AU" sz="2000" dirty="0">
                <a:solidFill>
                  <a:srgbClr val="FFFF00"/>
                </a:solidFill>
                <a:latin typeface="Times New Roman" panose="02020603050405020304" pitchFamily="18" charset="0"/>
                <a:cs typeface="Times New Roman" panose="02020603050405020304" pitchFamily="18" charset="0"/>
              </a:rPr>
              <a:t>Sojourners</a:t>
            </a:r>
            <a:r>
              <a:rPr lang="en-AU" sz="2000" dirty="0">
                <a:solidFill>
                  <a:schemeClr val="bg1"/>
                </a:solidFill>
                <a:latin typeface="Times New Roman" panose="02020603050405020304" pitchFamily="18" charset="0"/>
                <a:cs typeface="Times New Roman" panose="02020603050405020304" pitchFamily="18" charset="0"/>
              </a:rPr>
              <a:t> – We currently reside in the world, but our home is with Jesus</a:t>
            </a:r>
          </a:p>
        </p:txBody>
      </p:sp>
      <p:sp>
        <p:nvSpPr>
          <p:cNvPr id="19" name="Rectangle 18">
            <a:extLst>
              <a:ext uri="{FF2B5EF4-FFF2-40B4-BE49-F238E27FC236}">
                <a16:creationId xmlns:a16="http://schemas.microsoft.com/office/drawing/2014/main" id="{31F0802B-FBE5-FD47-AA24-90ABD86FCF16}"/>
              </a:ext>
            </a:extLst>
          </p:cNvPr>
          <p:cNvSpPr/>
          <p:nvPr/>
        </p:nvSpPr>
        <p:spPr>
          <a:xfrm>
            <a:off x="4860032" y="3571546"/>
            <a:ext cx="3891779" cy="1025152"/>
          </a:xfrm>
          <a:prstGeom prst="rect">
            <a:avLst/>
          </a:prstGeom>
          <a:solidFill>
            <a:schemeClr val="bg1"/>
          </a:solidFill>
        </p:spPr>
        <p:txBody>
          <a:bodyPr wrap="square">
            <a:spAutoFit/>
          </a:bodyPr>
          <a:lstStyle/>
          <a:p>
            <a:pPr marL="4763" indent="-4763">
              <a:lnSpc>
                <a:spcPct val="115000"/>
              </a:lnSpc>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4 </a:t>
            </a:r>
            <a:r>
              <a:rPr lang="en-AU" dirty="0">
                <a:latin typeface="Comic Sans MS" panose="030F0902030302020204" pitchFamily="66" charset="0"/>
                <a:ea typeface="Times New Roman" panose="02020603050405020304" pitchFamily="18" charset="0"/>
                <a:cs typeface="Times New Roman" panose="02020603050405020304" pitchFamily="18" charset="0"/>
              </a:rPr>
              <a:t> … an inheritance that is imperishable, undefiled, and unfading, kept in heaven for you,</a:t>
            </a:r>
            <a:r>
              <a:rPr lang="en-AU" dirty="0"/>
              <a:t> </a:t>
            </a:r>
            <a:endParaRPr lang="en-AU" dirty="0">
              <a:latin typeface="Comic Sans MS" panose="030F0902030302020204" pitchFamily="66" charset="0"/>
              <a:ea typeface="Times New Roman" panose="02020603050405020304" pitchFamily="18" charset="0"/>
            </a:endParaRPr>
          </a:p>
        </p:txBody>
      </p:sp>
    </p:spTree>
    <p:extLst>
      <p:ext uri="{BB962C8B-B14F-4D97-AF65-F5344CB8AC3E}">
        <p14:creationId xmlns:p14="http://schemas.microsoft.com/office/powerpoint/2010/main" val="293301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0" y="0"/>
            <a:ext cx="9144000"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Peter’s First Letter – to Christians who were severely persecuted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F590E02-5F83-7D42-A48B-1D7556754F8E}"/>
              </a:ext>
            </a:extLst>
          </p:cNvPr>
          <p:cNvSpPr txBox="1"/>
          <p:nvPr/>
        </p:nvSpPr>
        <p:spPr>
          <a:xfrm>
            <a:off x="0" y="337220"/>
            <a:ext cx="9089476"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Nero was blamed for the burning of Rome, he deflected the blame to Christians, and persecuted them terribly.  The Christians fled Rome and dispersed.</a:t>
            </a:r>
          </a:p>
        </p:txBody>
      </p:sp>
      <p:sp>
        <p:nvSpPr>
          <p:cNvPr id="4" name="TextBox 3">
            <a:extLst>
              <a:ext uri="{FF2B5EF4-FFF2-40B4-BE49-F238E27FC236}">
                <a16:creationId xmlns:a16="http://schemas.microsoft.com/office/drawing/2014/main" id="{6A63FBEF-267C-BA4E-B154-A76FBCC653D8}"/>
              </a:ext>
            </a:extLst>
          </p:cNvPr>
          <p:cNvSpPr txBox="1"/>
          <p:nvPr/>
        </p:nvSpPr>
        <p:spPr>
          <a:xfrm>
            <a:off x="9625" y="981777"/>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Elect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BB6E848-B9AC-BE45-A268-0F622F4B65A1}"/>
              </a:ext>
            </a:extLst>
          </p:cNvPr>
          <p:cNvSpPr txBox="1"/>
          <p:nvPr/>
        </p:nvSpPr>
        <p:spPr>
          <a:xfrm>
            <a:off x="0" y="1599023"/>
            <a:ext cx="420233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Exiles of the Dispersion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7FF41DB-7F5D-F345-A2E4-2AAAC1FF10C7}"/>
              </a:ext>
            </a:extLst>
          </p:cNvPr>
          <p:cNvSpPr txBox="1"/>
          <p:nvPr/>
        </p:nvSpPr>
        <p:spPr>
          <a:xfrm>
            <a:off x="0" y="3029189"/>
            <a:ext cx="3201221"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Foreknowledge of God</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24590C3-394E-6249-B910-A1D7FC4DE607}"/>
              </a:ext>
            </a:extLst>
          </p:cNvPr>
          <p:cNvSpPr txBox="1"/>
          <p:nvPr/>
        </p:nvSpPr>
        <p:spPr>
          <a:xfrm>
            <a:off x="33355" y="4101605"/>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Trinity (Father, Son, Holy Spirit)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F2A88FB-AF53-3F4C-8B5A-BA5B9A8B9A8A}"/>
              </a:ext>
            </a:extLst>
          </p:cNvPr>
          <p:cNvSpPr txBox="1"/>
          <p:nvPr/>
        </p:nvSpPr>
        <p:spPr>
          <a:xfrm>
            <a:off x="12252" y="4472370"/>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Sanctification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BF3ECF39-FF0C-2B4F-809B-447A18232F7A}"/>
              </a:ext>
            </a:extLst>
          </p:cNvPr>
          <p:cNvSpPr txBox="1"/>
          <p:nvPr/>
        </p:nvSpPr>
        <p:spPr>
          <a:xfrm>
            <a:off x="12252" y="4860618"/>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Obedience</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EFE442C9-0548-A24F-8A8D-A59E49CED17E}"/>
              </a:ext>
            </a:extLst>
          </p:cNvPr>
          <p:cNvSpPr txBox="1"/>
          <p:nvPr/>
        </p:nvSpPr>
        <p:spPr>
          <a:xfrm>
            <a:off x="12252" y="5248865"/>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Sprinkled Blood of Jesus</a:t>
            </a:r>
          </a:p>
        </p:txBody>
      </p:sp>
      <p:sp>
        <p:nvSpPr>
          <p:cNvPr id="14" name="TextBox 13">
            <a:extLst>
              <a:ext uri="{FF2B5EF4-FFF2-40B4-BE49-F238E27FC236}">
                <a16:creationId xmlns:a16="http://schemas.microsoft.com/office/drawing/2014/main" id="{ABE071A3-F3B2-BB43-B79D-D0272933F8A7}"/>
              </a:ext>
            </a:extLst>
          </p:cNvPr>
          <p:cNvSpPr txBox="1"/>
          <p:nvPr/>
        </p:nvSpPr>
        <p:spPr>
          <a:xfrm>
            <a:off x="1312389" y="1017099"/>
            <a:ext cx="7777087"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Those who are chosen to receive the Grace of God</a:t>
            </a:r>
          </a:p>
        </p:txBody>
      </p:sp>
      <p:sp>
        <p:nvSpPr>
          <p:cNvPr id="15" name="TextBox 14">
            <a:extLst>
              <a:ext uri="{FF2B5EF4-FFF2-40B4-BE49-F238E27FC236}">
                <a16:creationId xmlns:a16="http://schemas.microsoft.com/office/drawing/2014/main" id="{E20A90E4-8CE8-AC45-B8DB-E879CA4FB9E4}"/>
              </a:ext>
            </a:extLst>
          </p:cNvPr>
          <p:cNvSpPr txBox="1"/>
          <p:nvPr/>
        </p:nvSpPr>
        <p:spPr>
          <a:xfrm>
            <a:off x="2215" y="1291107"/>
            <a:ext cx="914178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Uses His unparalleled authority to choose to show grace and mercy to the undeserving</a:t>
            </a:r>
          </a:p>
        </p:txBody>
      </p:sp>
      <p:sp>
        <p:nvSpPr>
          <p:cNvPr id="17" name="TextBox 16">
            <a:extLst>
              <a:ext uri="{FF2B5EF4-FFF2-40B4-BE49-F238E27FC236}">
                <a16:creationId xmlns:a16="http://schemas.microsoft.com/office/drawing/2014/main" id="{310F28D7-1E22-DB44-A4A3-BAECBA8E3ACF}"/>
              </a:ext>
            </a:extLst>
          </p:cNvPr>
          <p:cNvSpPr txBox="1"/>
          <p:nvPr/>
        </p:nvSpPr>
        <p:spPr>
          <a:xfrm>
            <a:off x="3050208" y="1669917"/>
            <a:ext cx="5040560"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Also chosen to suffer for the Name of Jesus</a:t>
            </a:r>
          </a:p>
        </p:txBody>
      </p:sp>
      <p:sp>
        <p:nvSpPr>
          <p:cNvPr id="18" name="TextBox 17">
            <a:extLst>
              <a:ext uri="{FF2B5EF4-FFF2-40B4-BE49-F238E27FC236}">
                <a16:creationId xmlns:a16="http://schemas.microsoft.com/office/drawing/2014/main" id="{180B8FE2-1A4E-8E4F-B2D5-4DE9D4C30550}"/>
              </a:ext>
            </a:extLst>
          </p:cNvPr>
          <p:cNvSpPr txBox="1"/>
          <p:nvPr/>
        </p:nvSpPr>
        <p:spPr>
          <a:xfrm>
            <a:off x="-1002" y="1977926"/>
            <a:ext cx="9135377"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early church often began by preaching to the Jews &amp; God-Fearing Gentiles</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We are </a:t>
            </a:r>
            <a:r>
              <a:rPr lang="en-AU" sz="2000" dirty="0">
                <a:solidFill>
                  <a:srgbClr val="FFFF00"/>
                </a:solidFill>
                <a:latin typeface="Times New Roman" panose="02020603050405020304" pitchFamily="18" charset="0"/>
                <a:cs typeface="Times New Roman" panose="02020603050405020304" pitchFamily="18" charset="0"/>
              </a:rPr>
              <a:t>Sojourners</a:t>
            </a:r>
            <a:r>
              <a:rPr lang="en-AU" sz="2000" dirty="0">
                <a:solidFill>
                  <a:schemeClr val="bg1"/>
                </a:solidFill>
                <a:latin typeface="Times New Roman" panose="02020603050405020304" pitchFamily="18" charset="0"/>
                <a:cs typeface="Times New Roman" panose="02020603050405020304" pitchFamily="18" charset="0"/>
              </a:rPr>
              <a:t> – We currently reside in the world, but our home is with Jesus</a:t>
            </a:r>
          </a:p>
        </p:txBody>
      </p:sp>
      <p:sp>
        <p:nvSpPr>
          <p:cNvPr id="19" name="Rectangle 18">
            <a:extLst>
              <a:ext uri="{FF2B5EF4-FFF2-40B4-BE49-F238E27FC236}">
                <a16:creationId xmlns:a16="http://schemas.microsoft.com/office/drawing/2014/main" id="{31F0802B-FBE5-FD47-AA24-90ABD86FCF16}"/>
              </a:ext>
            </a:extLst>
          </p:cNvPr>
          <p:cNvSpPr/>
          <p:nvPr/>
        </p:nvSpPr>
        <p:spPr>
          <a:xfrm>
            <a:off x="9625" y="2610004"/>
            <a:ext cx="9119844" cy="388055"/>
          </a:xfrm>
          <a:prstGeom prst="rect">
            <a:avLst/>
          </a:prstGeom>
          <a:solidFill>
            <a:schemeClr val="bg1"/>
          </a:solidFill>
        </p:spPr>
        <p:txBody>
          <a:bodyPr wrap="square">
            <a:spAutoFit/>
          </a:bodyPr>
          <a:lstStyle/>
          <a:p>
            <a:pPr marL="4763" indent="-4763">
              <a:lnSpc>
                <a:spcPct val="115000"/>
              </a:lnSpc>
              <a:spcAft>
                <a:spcPts val="0"/>
              </a:spcAft>
            </a:pPr>
            <a:r>
              <a:rPr lang="en-AU" b="1" baseline="30000" dirty="0" err="1">
                <a:latin typeface="Comic Sans MS" panose="030F0902030302020204" pitchFamily="66" charset="0"/>
                <a:ea typeface="Times New Roman" panose="02020603050405020304" pitchFamily="18" charset="0"/>
                <a:cs typeface="Times New Roman" panose="02020603050405020304" pitchFamily="18" charset="0"/>
              </a:rPr>
              <a:t>4</a:t>
            </a:r>
            <a:r>
              <a:rPr lang="en-AU" dirty="0" err="1">
                <a:latin typeface="Comic Sans MS" panose="030F0902030302020204" pitchFamily="66" charset="0"/>
                <a:ea typeface="Times New Roman" panose="02020603050405020304" pitchFamily="18" charset="0"/>
                <a:cs typeface="Times New Roman" panose="02020603050405020304" pitchFamily="18" charset="0"/>
              </a:rPr>
              <a:t>an</a:t>
            </a:r>
            <a:r>
              <a:rPr lang="en-AU" dirty="0">
                <a:latin typeface="Comic Sans MS" panose="030F0902030302020204" pitchFamily="66" charset="0"/>
                <a:ea typeface="Times New Roman" panose="02020603050405020304" pitchFamily="18" charset="0"/>
                <a:cs typeface="Times New Roman" panose="02020603050405020304" pitchFamily="18" charset="0"/>
              </a:rPr>
              <a:t> inheritance that is imperishable, undefiled, and unfading, kept in heaven for you</a:t>
            </a:r>
            <a:r>
              <a:rPr lang="en-AU" dirty="0"/>
              <a:t> </a:t>
            </a:r>
            <a:endParaRPr lang="en-AU" dirty="0">
              <a:latin typeface="Comic Sans MS" panose="030F0902030302020204" pitchFamily="66" charset="0"/>
              <a:ea typeface="Times New Roman" panose="02020603050405020304" pitchFamily="18" charset="0"/>
            </a:endParaRPr>
          </a:p>
        </p:txBody>
      </p:sp>
      <p:sp>
        <p:nvSpPr>
          <p:cNvPr id="16" name="TextBox 15">
            <a:extLst>
              <a:ext uri="{FF2B5EF4-FFF2-40B4-BE49-F238E27FC236}">
                <a16:creationId xmlns:a16="http://schemas.microsoft.com/office/drawing/2014/main" id="{2427F8AA-B7E2-CC4E-B137-48A5BDB526E6}"/>
              </a:ext>
            </a:extLst>
          </p:cNvPr>
          <p:cNvSpPr txBox="1"/>
          <p:nvPr/>
        </p:nvSpPr>
        <p:spPr>
          <a:xfrm>
            <a:off x="2918719" y="3074060"/>
            <a:ext cx="624743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we suffer, our Heavenly Father KNOWS</a:t>
            </a:r>
          </a:p>
        </p:txBody>
      </p:sp>
      <p:sp>
        <p:nvSpPr>
          <p:cNvPr id="20" name="TextBox 19">
            <a:extLst>
              <a:ext uri="{FF2B5EF4-FFF2-40B4-BE49-F238E27FC236}">
                <a16:creationId xmlns:a16="http://schemas.microsoft.com/office/drawing/2014/main" id="{74F99B23-D1F9-E247-BA9A-3A2754928250}"/>
              </a:ext>
            </a:extLst>
          </p:cNvPr>
          <p:cNvSpPr txBox="1"/>
          <p:nvPr/>
        </p:nvSpPr>
        <p:spPr>
          <a:xfrm>
            <a:off x="-4906" y="3376894"/>
            <a:ext cx="913437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God knew beforehand, that because we are saved, the world would hate us</a:t>
            </a:r>
          </a:p>
        </p:txBody>
      </p:sp>
    </p:spTree>
    <p:extLst>
      <p:ext uri="{BB962C8B-B14F-4D97-AF65-F5344CB8AC3E}">
        <p14:creationId xmlns:p14="http://schemas.microsoft.com/office/powerpoint/2010/main" val="3816373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0" y="0"/>
            <a:ext cx="9144000"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Peter’s First Letter – to Christians who were severely persecuted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6A63FBEF-267C-BA4E-B154-A76FBCC653D8}"/>
              </a:ext>
            </a:extLst>
          </p:cNvPr>
          <p:cNvSpPr txBox="1"/>
          <p:nvPr/>
        </p:nvSpPr>
        <p:spPr>
          <a:xfrm>
            <a:off x="-35046" y="365788"/>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Elect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BB6E848-B9AC-BE45-A268-0F622F4B65A1}"/>
              </a:ext>
            </a:extLst>
          </p:cNvPr>
          <p:cNvSpPr txBox="1"/>
          <p:nvPr/>
        </p:nvSpPr>
        <p:spPr>
          <a:xfrm>
            <a:off x="-44671" y="983034"/>
            <a:ext cx="420233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Exiles of the Dispersion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7FF41DB-7F5D-F345-A2E4-2AAAC1FF10C7}"/>
              </a:ext>
            </a:extLst>
          </p:cNvPr>
          <p:cNvSpPr txBox="1"/>
          <p:nvPr/>
        </p:nvSpPr>
        <p:spPr>
          <a:xfrm>
            <a:off x="-44671" y="2413200"/>
            <a:ext cx="3201221"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Foreknowledge of God</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24590C3-394E-6249-B910-A1D7FC4DE607}"/>
              </a:ext>
            </a:extLst>
          </p:cNvPr>
          <p:cNvSpPr txBox="1"/>
          <p:nvPr/>
        </p:nvSpPr>
        <p:spPr>
          <a:xfrm>
            <a:off x="-73763" y="4263567"/>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Trinity (Father, Son, Holy Spirit)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F2A88FB-AF53-3F4C-8B5A-BA5B9A8B9A8A}"/>
              </a:ext>
            </a:extLst>
          </p:cNvPr>
          <p:cNvSpPr txBox="1"/>
          <p:nvPr/>
        </p:nvSpPr>
        <p:spPr>
          <a:xfrm>
            <a:off x="-35047" y="3073152"/>
            <a:ext cx="683748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Sanctification  /  Sprinkled Blood of Jesus</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BF3ECF39-FF0C-2B4F-809B-447A18232F7A}"/>
              </a:ext>
            </a:extLst>
          </p:cNvPr>
          <p:cNvSpPr txBox="1"/>
          <p:nvPr/>
        </p:nvSpPr>
        <p:spPr>
          <a:xfrm>
            <a:off x="-73763" y="4615859"/>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Obedience</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ABE071A3-F3B2-BB43-B79D-D0272933F8A7}"/>
              </a:ext>
            </a:extLst>
          </p:cNvPr>
          <p:cNvSpPr txBox="1"/>
          <p:nvPr/>
        </p:nvSpPr>
        <p:spPr>
          <a:xfrm>
            <a:off x="1267718" y="401110"/>
            <a:ext cx="7777087"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Those who are chosen to receive the Grace of God</a:t>
            </a:r>
          </a:p>
        </p:txBody>
      </p:sp>
      <p:sp>
        <p:nvSpPr>
          <p:cNvPr id="15" name="TextBox 14">
            <a:extLst>
              <a:ext uri="{FF2B5EF4-FFF2-40B4-BE49-F238E27FC236}">
                <a16:creationId xmlns:a16="http://schemas.microsoft.com/office/drawing/2014/main" id="{E20A90E4-8CE8-AC45-B8DB-E879CA4FB9E4}"/>
              </a:ext>
            </a:extLst>
          </p:cNvPr>
          <p:cNvSpPr txBox="1"/>
          <p:nvPr/>
        </p:nvSpPr>
        <p:spPr>
          <a:xfrm>
            <a:off x="-42456" y="675118"/>
            <a:ext cx="914178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Uses His unparalleled authority to choose to show grace and mercy to the undeserving</a:t>
            </a:r>
          </a:p>
        </p:txBody>
      </p:sp>
      <p:sp>
        <p:nvSpPr>
          <p:cNvPr id="17" name="TextBox 16">
            <a:extLst>
              <a:ext uri="{FF2B5EF4-FFF2-40B4-BE49-F238E27FC236}">
                <a16:creationId xmlns:a16="http://schemas.microsoft.com/office/drawing/2014/main" id="{310F28D7-1E22-DB44-A4A3-BAECBA8E3ACF}"/>
              </a:ext>
            </a:extLst>
          </p:cNvPr>
          <p:cNvSpPr txBox="1"/>
          <p:nvPr/>
        </p:nvSpPr>
        <p:spPr>
          <a:xfrm>
            <a:off x="3005537" y="1053928"/>
            <a:ext cx="5040560"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Also chosen to suffer for the Name of Jesus</a:t>
            </a:r>
          </a:p>
        </p:txBody>
      </p:sp>
      <p:sp>
        <p:nvSpPr>
          <p:cNvPr id="18" name="TextBox 17">
            <a:extLst>
              <a:ext uri="{FF2B5EF4-FFF2-40B4-BE49-F238E27FC236}">
                <a16:creationId xmlns:a16="http://schemas.microsoft.com/office/drawing/2014/main" id="{180B8FE2-1A4E-8E4F-B2D5-4DE9D4C30550}"/>
              </a:ext>
            </a:extLst>
          </p:cNvPr>
          <p:cNvSpPr txBox="1"/>
          <p:nvPr/>
        </p:nvSpPr>
        <p:spPr>
          <a:xfrm>
            <a:off x="-45673" y="1361937"/>
            <a:ext cx="9135377"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The early church often began by preaching to the Jews &amp; God-Fearing Gentiles</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We are </a:t>
            </a:r>
            <a:r>
              <a:rPr lang="en-AU" sz="2000" dirty="0">
                <a:solidFill>
                  <a:srgbClr val="FFFF00"/>
                </a:solidFill>
                <a:latin typeface="Times New Roman" panose="02020603050405020304" pitchFamily="18" charset="0"/>
                <a:cs typeface="Times New Roman" panose="02020603050405020304" pitchFamily="18" charset="0"/>
              </a:rPr>
              <a:t>Sojourners</a:t>
            </a:r>
            <a:r>
              <a:rPr lang="en-AU" sz="2000" dirty="0">
                <a:solidFill>
                  <a:schemeClr val="bg1"/>
                </a:solidFill>
                <a:latin typeface="Times New Roman" panose="02020603050405020304" pitchFamily="18" charset="0"/>
                <a:cs typeface="Times New Roman" panose="02020603050405020304" pitchFamily="18" charset="0"/>
              </a:rPr>
              <a:t> – We currently reside in the world, but our home is with Jesus</a:t>
            </a:r>
          </a:p>
        </p:txBody>
      </p:sp>
      <p:sp>
        <p:nvSpPr>
          <p:cNvPr id="19" name="Rectangle 18">
            <a:extLst>
              <a:ext uri="{FF2B5EF4-FFF2-40B4-BE49-F238E27FC236}">
                <a16:creationId xmlns:a16="http://schemas.microsoft.com/office/drawing/2014/main" id="{31F0802B-FBE5-FD47-AA24-90ABD86FCF16}"/>
              </a:ext>
            </a:extLst>
          </p:cNvPr>
          <p:cNvSpPr/>
          <p:nvPr/>
        </p:nvSpPr>
        <p:spPr>
          <a:xfrm>
            <a:off x="-35046" y="1994015"/>
            <a:ext cx="9119844" cy="388055"/>
          </a:xfrm>
          <a:prstGeom prst="rect">
            <a:avLst/>
          </a:prstGeom>
          <a:solidFill>
            <a:schemeClr val="bg1"/>
          </a:solidFill>
        </p:spPr>
        <p:txBody>
          <a:bodyPr wrap="square">
            <a:spAutoFit/>
          </a:bodyPr>
          <a:lstStyle/>
          <a:p>
            <a:pPr marL="4763" indent="-4763">
              <a:lnSpc>
                <a:spcPct val="115000"/>
              </a:lnSpc>
              <a:spcAft>
                <a:spcPts val="0"/>
              </a:spcAft>
            </a:pPr>
            <a:r>
              <a:rPr lang="en-AU" b="1" baseline="30000" dirty="0" err="1">
                <a:latin typeface="Comic Sans MS" panose="030F0902030302020204" pitchFamily="66" charset="0"/>
                <a:ea typeface="Times New Roman" panose="02020603050405020304" pitchFamily="18" charset="0"/>
                <a:cs typeface="Times New Roman" panose="02020603050405020304" pitchFamily="18" charset="0"/>
              </a:rPr>
              <a:t>4</a:t>
            </a:r>
            <a:r>
              <a:rPr lang="en-AU" dirty="0" err="1">
                <a:latin typeface="Comic Sans MS" panose="030F0902030302020204" pitchFamily="66" charset="0"/>
                <a:ea typeface="Times New Roman" panose="02020603050405020304" pitchFamily="18" charset="0"/>
                <a:cs typeface="Times New Roman" panose="02020603050405020304" pitchFamily="18" charset="0"/>
              </a:rPr>
              <a:t>an</a:t>
            </a:r>
            <a:r>
              <a:rPr lang="en-AU" dirty="0">
                <a:latin typeface="Comic Sans MS" panose="030F0902030302020204" pitchFamily="66" charset="0"/>
                <a:ea typeface="Times New Roman" panose="02020603050405020304" pitchFamily="18" charset="0"/>
                <a:cs typeface="Times New Roman" panose="02020603050405020304" pitchFamily="18" charset="0"/>
              </a:rPr>
              <a:t> inheritance that is imperishable, undefiled, and unfading, kept in heaven for you</a:t>
            </a:r>
            <a:r>
              <a:rPr lang="en-AU" dirty="0"/>
              <a:t> </a:t>
            </a:r>
            <a:endParaRPr lang="en-AU" dirty="0">
              <a:latin typeface="Comic Sans MS" panose="030F0902030302020204" pitchFamily="66" charset="0"/>
              <a:ea typeface="Times New Roman" panose="02020603050405020304" pitchFamily="18" charset="0"/>
            </a:endParaRPr>
          </a:p>
        </p:txBody>
      </p:sp>
      <p:sp>
        <p:nvSpPr>
          <p:cNvPr id="16" name="TextBox 15">
            <a:extLst>
              <a:ext uri="{FF2B5EF4-FFF2-40B4-BE49-F238E27FC236}">
                <a16:creationId xmlns:a16="http://schemas.microsoft.com/office/drawing/2014/main" id="{2427F8AA-B7E2-CC4E-B137-48A5BDB526E6}"/>
              </a:ext>
            </a:extLst>
          </p:cNvPr>
          <p:cNvSpPr txBox="1"/>
          <p:nvPr/>
        </p:nvSpPr>
        <p:spPr>
          <a:xfrm>
            <a:off x="2874048" y="2458071"/>
            <a:ext cx="624743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we suffer, our Heavenly Father KNOWS</a:t>
            </a:r>
          </a:p>
        </p:txBody>
      </p:sp>
      <p:sp>
        <p:nvSpPr>
          <p:cNvPr id="20" name="TextBox 19">
            <a:extLst>
              <a:ext uri="{FF2B5EF4-FFF2-40B4-BE49-F238E27FC236}">
                <a16:creationId xmlns:a16="http://schemas.microsoft.com/office/drawing/2014/main" id="{74F99B23-D1F9-E247-BA9A-3A2754928250}"/>
              </a:ext>
            </a:extLst>
          </p:cNvPr>
          <p:cNvSpPr txBox="1"/>
          <p:nvPr/>
        </p:nvSpPr>
        <p:spPr>
          <a:xfrm>
            <a:off x="-49577" y="2760905"/>
            <a:ext cx="9134375"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God knew beforehand, that because we are saved, the world would hate us</a:t>
            </a:r>
          </a:p>
        </p:txBody>
      </p:sp>
      <p:sp>
        <p:nvSpPr>
          <p:cNvPr id="21" name="TextBox 20">
            <a:extLst>
              <a:ext uri="{FF2B5EF4-FFF2-40B4-BE49-F238E27FC236}">
                <a16:creationId xmlns:a16="http://schemas.microsoft.com/office/drawing/2014/main" id="{59B06E06-C6B7-F14C-A0FD-3C4E484068EF}"/>
              </a:ext>
            </a:extLst>
          </p:cNvPr>
          <p:cNvSpPr txBox="1"/>
          <p:nvPr/>
        </p:nvSpPr>
        <p:spPr>
          <a:xfrm>
            <a:off x="5319417" y="3117658"/>
            <a:ext cx="3122216"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An image from the Temple</a:t>
            </a:r>
          </a:p>
        </p:txBody>
      </p:sp>
      <p:sp>
        <p:nvSpPr>
          <p:cNvPr id="22" name="TextBox 21">
            <a:extLst>
              <a:ext uri="{FF2B5EF4-FFF2-40B4-BE49-F238E27FC236}">
                <a16:creationId xmlns:a16="http://schemas.microsoft.com/office/drawing/2014/main" id="{AD53456B-499B-084A-8A05-427B5EBD6BB6}"/>
              </a:ext>
            </a:extLst>
          </p:cNvPr>
          <p:cNvSpPr txBox="1"/>
          <p:nvPr/>
        </p:nvSpPr>
        <p:spPr>
          <a:xfrm>
            <a:off x="-41856" y="3435292"/>
            <a:ext cx="9126653" cy="1015663"/>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To come into the presence of God, we have to become Holy.</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Sanctification only achieved through the cleansing Blood of Jesus</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A Spiritual cleansing (</a:t>
            </a:r>
            <a:r>
              <a:rPr lang="en-AU" sz="2000" dirty="0">
                <a:solidFill>
                  <a:schemeClr val="bg1"/>
                </a:solidFill>
                <a:latin typeface="Comic Sans MS" panose="030F0902030302020204" pitchFamily="66" charset="0"/>
                <a:cs typeface="Times New Roman" panose="02020603050405020304" pitchFamily="18" charset="0"/>
              </a:rPr>
              <a:t>sanctification of the Spirit</a:t>
            </a:r>
            <a:r>
              <a:rPr lang="en-AU" sz="2000" dirty="0">
                <a:solidFill>
                  <a:schemeClr val="bg1"/>
                </a:solidFill>
                <a:latin typeface="Times New Roman" panose="02020603050405020304" pitchFamily="18" charset="0"/>
                <a:cs typeface="Times New Roman" panose="02020603050405020304" pitchFamily="18" charset="0"/>
              </a:rPr>
              <a:t>)</a:t>
            </a:r>
          </a:p>
        </p:txBody>
      </p:sp>
      <p:sp>
        <p:nvSpPr>
          <p:cNvPr id="24" name="TextBox 23">
            <a:extLst>
              <a:ext uri="{FF2B5EF4-FFF2-40B4-BE49-F238E27FC236}">
                <a16:creationId xmlns:a16="http://schemas.microsoft.com/office/drawing/2014/main" id="{F792F5CC-8BC3-D147-8C20-B75EA405CD67}"/>
              </a:ext>
            </a:extLst>
          </p:cNvPr>
          <p:cNvSpPr txBox="1"/>
          <p:nvPr/>
        </p:nvSpPr>
        <p:spPr>
          <a:xfrm>
            <a:off x="1344183" y="4657700"/>
            <a:ext cx="7740614"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Saved for obedience to Jesus Christ (loyalty;  faith;  Godliness)</a:t>
            </a:r>
          </a:p>
        </p:txBody>
      </p:sp>
      <p:sp>
        <p:nvSpPr>
          <p:cNvPr id="25" name="Rectangle 24">
            <a:extLst>
              <a:ext uri="{FF2B5EF4-FFF2-40B4-BE49-F238E27FC236}">
                <a16:creationId xmlns:a16="http://schemas.microsoft.com/office/drawing/2014/main" id="{F5F80FC6-527B-1646-9F71-48FDD84E0E55}"/>
              </a:ext>
            </a:extLst>
          </p:cNvPr>
          <p:cNvSpPr/>
          <p:nvPr/>
        </p:nvSpPr>
        <p:spPr>
          <a:xfrm>
            <a:off x="1547664" y="5006722"/>
            <a:ext cx="4824536" cy="388055"/>
          </a:xfrm>
          <a:prstGeom prst="rect">
            <a:avLst/>
          </a:prstGeom>
          <a:solidFill>
            <a:schemeClr val="bg1"/>
          </a:solidFill>
        </p:spPr>
        <p:txBody>
          <a:bodyPr wrap="square">
            <a:spAutoFit/>
          </a:bodyPr>
          <a:lstStyle/>
          <a:p>
            <a:pPr marL="4763" indent="-4763">
              <a:lnSpc>
                <a:spcPct val="115000"/>
              </a:lnSpc>
              <a:spcAft>
                <a:spcPts val="0"/>
              </a:spcAft>
            </a:pPr>
            <a:r>
              <a:rPr lang="en-AU" dirty="0">
                <a:latin typeface="Comic Sans MS" panose="030F0902030302020204" pitchFamily="66" charset="0"/>
                <a:ea typeface="Times New Roman" panose="02020603050405020304" pitchFamily="18" charset="0"/>
                <a:cs typeface="Times New Roman" panose="02020603050405020304" pitchFamily="18" charset="0"/>
              </a:rPr>
              <a:t>May grace and peace be multiplied to you.</a:t>
            </a:r>
            <a:r>
              <a:rPr lang="en-AU" dirty="0"/>
              <a:t> </a:t>
            </a:r>
            <a:endParaRPr lang="en-AU" dirty="0">
              <a:latin typeface="Comic Sans MS" panose="030F0902030302020204" pitchFamily="66" charset="0"/>
              <a:ea typeface="Times New Roman" panose="02020603050405020304" pitchFamily="18" charset="0"/>
            </a:endParaRPr>
          </a:p>
        </p:txBody>
      </p:sp>
    </p:spTree>
    <p:extLst>
      <p:ext uri="{BB962C8B-B14F-4D97-AF65-F5344CB8AC3E}">
        <p14:creationId xmlns:p14="http://schemas.microsoft.com/office/powerpoint/2010/main" val="184193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uiExpand="1" build="p"/>
      <p:bldP spid="24" grpId="0"/>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487382"/>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800" b="1"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Peter, an apostle of Jesus Christ, </a:t>
            </a:r>
            <a:endParaRPr lang="en-AU" sz="24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a:lnSpc>
                <a:spcPct val="115000"/>
              </a:lnSpc>
              <a:spcAft>
                <a:spcPts val="0"/>
              </a:spcAft>
            </a:pP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4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To those who are elect exiles of the Dispersion in Pontus, Galatia, Cappadocia, Asia, and Bithynia, </a:t>
            </a:r>
            <a:r>
              <a:rPr lang="en-AU" sz="28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2 </a:t>
            </a: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according to the foreknowledge of God the Father, in the sanctification of the Spirit, for obedience to Jesus Christ and for sprinkling with his blood: </a:t>
            </a:r>
            <a:endParaRPr lang="en-AU" sz="24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pPr indent="152400">
              <a:lnSpc>
                <a:spcPct val="115000"/>
              </a:lnSpc>
              <a:spcAft>
                <a:spcPts val="0"/>
              </a:spcAft>
            </a:pPr>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endParaRPr lang="en-AU" sz="24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a:p>
            <a:r>
              <a:rPr lang="en-AU" sz="28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May grace and peace be multiplied to you.</a:t>
            </a:r>
            <a:r>
              <a:rPr lang="en-AU" sz="2800" dirty="0">
                <a:solidFill>
                  <a:schemeClr val="bg1"/>
                </a:solidFill>
                <a:latin typeface="Times New Roman" panose="02020603050405020304" pitchFamily="18" charset="0"/>
                <a:cs typeface="Times New Roman" panose="02020603050405020304" pitchFamily="18" charset="0"/>
              </a:rPr>
              <a:t> </a:t>
            </a:r>
            <a:endPar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90752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116785"/>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3 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Blessed be the God and Father of our Lord Jesus Christ!  According to his great mercy, he has caused us to be born again to a living hope through the resurrection of Jesus Christ from the dead,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4 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to an inheritance that is imperishable, undefiled, and unfading, kept in heaven for you,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5 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who by God’s power are being guarded through faith for a salvation ready to be revealed in the last time.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6 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In this you rejoice, though now for a little while, if necessary, you have been grieved by various trials, </a:t>
            </a:r>
            <a:r>
              <a:rPr lang="en-AU" sz="26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7 </a:t>
            </a:r>
            <a:r>
              <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so that the tested genuineness of your faith — more precious than gold that perishes though it is tested by fire — may be found to result in praise and glory and honour at the revelation of Jesus Christ.</a:t>
            </a:r>
            <a:r>
              <a:rPr lang="en-AU" sz="2600" dirty="0">
                <a:solidFill>
                  <a:schemeClr val="bg1"/>
                </a:solidFill>
                <a:latin typeface="Times New Roman" panose="02020603050405020304" pitchFamily="18" charset="0"/>
                <a:cs typeface="Times New Roman" panose="02020603050405020304" pitchFamily="18" charset="0"/>
              </a:rPr>
              <a:t> </a:t>
            </a:r>
            <a:endParaRPr lang="en-AU" sz="26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14135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382243"/>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8 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Though you have not seen him, you love him.  Though you do not now see him, you believe in him and rejoice with joy that is inexpressible and filled with glory, </a:t>
            </a: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9 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obtaining the outcome of your faith, the salvation of your souls. </a:t>
            </a:r>
          </a:p>
          <a:p>
            <a:pPr indent="152400">
              <a:lnSpc>
                <a:spcPct val="115000"/>
              </a:lnSpc>
              <a:spcAft>
                <a:spcPts val="0"/>
              </a:spcAft>
            </a:pP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 </a:t>
            </a:r>
          </a:p>
          <a:p>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10 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Concerning this salvation, the prophets who prophesied about the grace that was to be yours searched and inquired carefully, </a:t>
            </a: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11 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inquiring what person or time the Spirit of Christ in them was indicating when he predicted the sufferings of Christ and the subsequent glories.  </a:t>
            </a:r>
            <a:r>
              <a:rPr lang="en-AU" sz="2500" b="1" baseline="300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12 </a:t>
            </a:r>
            <a:r>
              <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rPr>
              <a:t>It was revealed to them that they were serving not themselves but you, in the things that have now been announced to you through those who preached the good news to you by the Holy Spirit sent from heaven, things into which angels long to look.</a:t>
            </a:r>
            <a:r>
              <a:rPr lang="en-AU" sz="2500" dirty="0">
                <a:solidFill>
                  <a:schemeClr val="bg1"/>
                </a:solidFill>
                <a:latin typeface="Times New Roman" panose="02020603050405020304" pitchFamily="18" charset="0"/>
                <a:cs typeface="Times New Roman" panose="02020603050405020304" pitchFamily="18" charset="0"/>
              </a:rPr>
              <a:t> </a:t>
            </a:r>
            <a:endParaRPr lang="en-AU" sz="25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609685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62766DD-D47B-884C-94C2-FA3A7A10F72D}"/>
              </a:ext>
            </a:extLst>
          </p:cNvPr>
          <p:cNvSpPr txBox="1"/>
          <p:nvPr/>
        </p:nvSpPr>
        <p:spPr>
          <a:xfrm>
            <a:off x="54524" y="193204"/>
            <a:ext cx="9089476" cy="1200329"/>
          </a:xfrm>
          <a:prstGeom prst="rect">
            <a:avLst/>
          </a:prstGeom>
          <a:noFill/>
          <a:ln>
            <a:noFill/>
          </a:ln>
        </p:spPr>
        <p:txBody>
          <a:bodyPr wrap="square" rtlCol="0">
            <a:spAutoFit/>
          </a:bodyPr>
          <a:lstStyle/>
          <a:p>
            <a:pPr marL="182563" indent="-182563">
              <a:buFont typeface="Arial" panose="020B0604020202020204" pitchFamily="34" charset="0"/>
              <a:buChar char="•"/>
            </a:pPr>
            <a:r>
              <a:rPr lang="en-AU" sz="2400" dirty="0">
                <a:solidFill>
                  <a:schemeClr val="bg1"/>
                </a:solidFill>
                <a:latin typeface="Times New Roman" panose="02020603050405020304" pitchFamily="18" charset="0"/>
                <a:cs typeface="Times New Roman" panose="02020603050405020304" pitchFamily="18" charset="0"/>
              </a:rPr>
              <a:t>When disaster happens, the populace look for someone to blame</a:t>
            </a:r>
            <a:br>
              <a:rPr lang="en-AU" sz="2400" dirty="0">
                <a:solidFill>
                  <a:schemeClr val="bg1"/>
                </a:solidFill>
                <a:latin typeface="Times New Roman" panose="02020603050405020304" pitchFamily="18" charset="0"/>
                <a:cs typeface="Times New Roman" panose="02020603050405020304" pitchFamily="18" charset="0"/>
              </a:rPr>
            </a:br>
            <a:endParaRPr lang="en-AU" sz="2400" dirty="0">
              <a:solidFill>
                <a:schemeClr val="bg1"/>
              </a:solidFill>
              <a:latin typeface="Times New Roman" panose="02020603050405020304" pitchFamily="18" charset="0"/>
              <a:cs typeface="Times New Roman" panose="02020603050405020304" pitchFamily="18" charset="0"/>
            </a:endParaRPr>
          </a:p>
          <a:p>
            <a:pPr marL="182563" indent="-182563">
              <a:buFont typeface="Arial" panose="020B0604020202020204" pitchFamily="34" charset="0"/>
              <a:buChar char="•"/>
            </a:pPr>
            <a:r>
              <a:rPr lang="en-AU" sz="2400" dirty="0">
                <a:solidFill>
                  <a:schemeClr val="bg1"/>
                </a:solidFill>
                <a:latin typeface="Times New Roman" panose="02020603050405020304" pitchFamily="18" charset="0"/>
                <a:cs typeface="Times New Roman" panose="02020603050405020304" pitchFamily="18" charset="0"/>
              </a:rPr>
              <a:t>Sometimes it’s the most hated who get the blame</a:t>
            </a:r>
          </a:p>
        </p:txBody>
      </p:sp>
      <p:sp>
        <p:nvSpPr>
          <p:cNvPr id="9" name="TextBox 8">
            <a:extLst>
              <a:ext uri="{FF2B5EF4-FFF2-40B4-BE49-F238E27FC236}">
                <a16:creationId xmlns:a16="http://schemas.microsoft.com/office/drawing/2014/main" id="{4049AC4D-CE9F-4C45-93AD-A8171FBEC12A}"/>
              </a:ext>
            </a:extLst>
          </p:cNvPr>
          <p:cNvSpPr txBox="1"/>
          <p:nvPr/>
        </p:nvSpPr>
        <p:spPr>
          <a:xfrm>
            <a:off x="54524" y="1705372"/>
            <a:ext cx="9034952" cy="3693319"/>
          </a:xfrm>
          <a:prstGeom prst="rect">
            <a:avLst/>
          </a:prstGeom>
          <a:solidFill>
            <a:schemeClr val="bg1"/>
          </a:solidFill>
          <a:ln>
            <a:noFill/>
          </a:ln>
        </p:spPr>
        <p:txBody>
          <a:bodyPr wrap="square" rtlCol="0">
            <a:spAutoFit/>
          </a:bodyPr>
          <a:lstStyle/>
          <a:p>
            <a:r>
              <a:rPr lang="en-AU" sz="2400" i="1" dirty="0">
                <a:latin typeface="Times New Roman" panose="02020603050405020304" pitchFamily="18" charset="0"/>
                <a:ea typeface="Times New Roman" panose="02020603050405020304" pitchFamily="18" charset="0"/>
              </a:rPr>
              <a:t>But all human efforts, all the lavish gifts of the emperor, and the </a:t>
            </a:r>
            <a:r>
              <a:rPr lang="en-AU" sz="2400" dirty="0">
                <a:latin typeface="Times New Roman" panose="02020603050405020304" pitchFamily="18" charset="0"/>
                <a:ea typeface="Times New Roman" panose="02020603050405020304" pitchFamily="18" charset="0"/>
              </a:rPr>
              <a:t>[appeasements]</a:t>
            </a:r>
            <a:r>
              <a:rPr lang="en-AU" sz="2400" i="1" dirty="0">
                <a:latin typeface="Times New Roman" panose="02020603050405020304" pitchFamily="18" charset="0"/>
                <a:ea typeface="Times New Roman" panose="02020603050405020304" pitchFamily="18" charset="0"/>
              </a:rPr>
              <a:t> of the gods, did not banish the sinister belief that the </a:t>
            </a:r>
            <a:r>
              <a:rPr lang="en-AU" sz="2400" dirty="0">
                <a:latin typeface="Times New Roman" panose="02020603050405020304" pitchFamily="18" charset="0"/>
                <a:ea typeface="Times New Roman" panose="02020603050405020304" pitchFamily="18" charset="0"/>
              </a:rPr>
              <a:t>[inferno]</a:t>
            </a:r>
            <a:r>
              <a:rPr lang="en-AU" sz="2400" i="1" dirty="0">
                <a:latin typeface="Times New Roman" panose="02020603050405020304" pitchFamily="18" charset="0"/>
                <a:ea typeface="Times New Roman" panose="02020603050405020304" pitchFamily="18" charset="0"/>
              </a:rPr>
              <a:t> was the result of an order.  Consequently, to get rid of the report, Nero fastened the guilt and inflicted the most exquisite tortures on a class hated for their abominations, called Christians by the populace.  Christus, from whom the name had its origin, suffered the extreme penalty during the reign of Tiberius at the hands of one of our procurators, Pontius Pilatus… </a:t>
            </a:r>
          </a:p>
          <a:p>
            <a:endParaRPr lang="en-US" dirty="0"/>
          </a:p>
          <a:p>
            <a:r>
              <a:rPr lang="en-US" dirty="0"/>
              <a:t>Tacitus Annals XV</a:t>
            </a:r>
            <a:r>
              <a:rPr lang="en-AU" sz="2400" dirty="0"/>
              <a:t> </a:t>
            </a:r>
            <a:endParaRPr lang="en-A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350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0" y="0"/>
            <a:ext cx="9144000"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Peter’s First Letter – to Christians who were severely persecuted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F590E02-5F83-7D42-A48B-1D7556754F8E}"/>
              </a:ext>
            </a:extLst>
          </p:cNvPr>
          <p:cNvSpPr txBox="1"/>
          <p:nvPr/>
        </p:nvSpPr>
        <p:spPr>
          <a:xfrm>
            <a:off x="0" y="337220"/>
            <a:ext cx="9089476"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Nero was blamed for the burning of Rome, he deflected the blame to Christians, and persecuted them terribly.  The Christians fled Rome and dispersed.</a:t>
            </a:r>
          </a:p>
        </p:txBody>
      </p:sp>
    </p:spTree>
    <p:extLst>
      <p:ext uri="{BB962C8B-B14F-4D97-AF65-F5344CB8AC3E}">
        <p14:creationId xmlns:p14="http://schemas.microsoft.com/office/powerpoint/2010/main" val="1427067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6DE22BDE-5BB9-4A48-9585-F351AF6DD9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66" y="121195"/>
            <a:ext cx="8890522" cy="54084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CEA4302-4C9D-6940-8F57-73F75C10C913}"/>
              </a:ext>
            </a:extLst>
          </p:cNvPr>
          <p:cNvSpPr txBox="1"/>
          <p:nvPr/>
        </p:nvSpPr>
        <p:spPr>
          <a:xfrm>
            <a:off x="251520" y="265212"/>
            <a:ext cx="2232248" cy="584775"/>
          </a:xfrm>
          <a:prstGeom prst="rect">
            <a:avLst/>
          </a:prstGeom>
          <a:noFill/>
        </p:spPr>
        <p:txBody>
          <a:bodyPr wrap="square" rtlCol="0">
            <a:spAutoFit/>
          </a:bodyPr>
          <a:lstStyle/>
          <a:p>
            <a:pPr marL="342900" indent="-342900">
              <a:buSzPct val="100000"/>
              <a:buFont typeface=".Hiragino Kaku Gothic Interface W3"/>
              <a:buChar char="◉"/>
            </a:pPr>
            <a:r>
              <a:rPr lang="en-AU" sz="3200" b="1" dirty="0"/>
              <a:t> Rome</a:t>
            </a:r>
          </a:p>
        </p:txBody>
      </p:sp>
    </p:spTree>
    <p:extLst>
      <p:ext uri="{BB962C8B-B14F-4D97-AF65-F5344CB8AC3E}">
        <p14:creationId xmlns:p14="http://schemas.microsoft.com/office/powerpoint/2010/main" val="99024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irmail Envelope Vintage Letter · Free image on Pixabay">
            <a:extLst>
              <a:ext uri="{FF2B5EF4-FFF2-40B4-BE49-F238E27FC236}">
                <a16:creationId xmlns:a16="http://schemas.microsoft.com/office/drawing/2014/main" id="{3746A9EE-89D5-224C-A2C5-E18A73499F23}"/>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23528" y="109786"/>
            <a:ext cx="8136904" cy="5424602"/>
          </a:xfrm>
          <a:prstGeom prst="rect">
            <a:avLst/>
          </a:prstGeom>
        </p:spPr>
      </p:pic>
      <p:sp>
        <p:nvSpPr>
          <p:cNvPr id="6" name="Rectangle 5">
            <a:extLst>
              <a:ext uri="{FF2B5EF4-FFF2-40B4-BE49-F238E27FC236}">
                <a16:creationId xmlns:a16="http://schemas.microsoft.com/office/drawing/2014/main" id="{DE26AEBC-2D90-DF49-ADD8-EBFECED5AA9E}"/>
              </a:ext>
            </a:extLst>
          </p:cNvPr>
          <p:cNvSpPr/>
          <p:nvPr/>
        </p:nvSpPr>
        <p:spPr>
          <a:xfrm>
            <a:off x="1475656" y="1195506"/>
            <a:ext cx="6192688" cy="3323987"/>
          </a:xfrm>
          <a:prstGeom prst="rect">
            <a:avLst/>
          </a:prstGeom>
        </p:spPr>
        <p:txBody>
          <a:bodyPr wrap="square">
            <a:spAutoFit/>
          </a:bodyPr>
          <a:lstStyle/>
          <a:p>
            <a:r>
              <a:rPr lang="en-AU" sz="2800" dirty="0">
                <a:latin typeface="Bradley Hand" pitchFamily="2" charset="77"/>
                <a:ea typeface="Arial" panose="020B0604020202020204" pitchFamily="34" charset="0"/>
                <a:cs typeface="Times New Roman" panose="02020603050405020304" pitchFamily="18" charset="0"/>
              </a:rPr>
              <a:t>To:  </a:t>
            </a:r>
            <a:r>
              <a:rPr lang="en-AU" sz="2600" dirty="0">
                <a:latin typeface="Bradley Hand" pitchFamily="2" charset="77"/>
                <a:ea typeface="Arial" panose="020B0604020202020204" pitchFamily="34" charset="0"/>
                <a:cs typeface="Times New Roman" panose="02020603050405020304" pitchFamily="18" charset="0"/>
              </a:rPr>
              <a:t>those who are elect exiles of the</a:t>
            </a:r>
          </a:p>
          <a:p>
            <a:pPr marL="630238" lvl="1"/>
            <a:r>
              <a:rPr lang="en-AU" sz="2600" dirty="0">
                <a:latin typeface="Bradley Hand" pitchFamily="2" charset="77"/>
                <a:ea typeface="Arial" panose="020B0604020202020204" pitchFamily="34" charset="0"/>
                <a:cs typeface="Times New Roman" panose="02020603050405020304" pitchFamily="18" charset="0"/>
              </a:rPr>
              <a:t>Dispersion in Pontus, Galatia, Cappadocia, Asia, and Bithynia, </a:t>
            </a:r>
            <a:r>
              <a:rPr lang="en-AU" sz="2600" b="1" baseline="30000" dirty="0">
                <a:latin typeface="Bradley Hand" pitchFamily="2" charset="77"/>
                <a:ea typeface="Arial" panose="020B0604020202020204" pitchFamily="34" charset="0"/>
                <a:cs typeface="Times New Roman" panose="02020603050405020304" pitchFamily="18" charset="0"/>
              </a:rPr>
              <a:t>2 </a:t>
            </a:r>
            <a:r>
              <a:rPr lang="en-AU" sz="2600" dirty="0">
                <a:latin typeface="Bradley Hand" pitchFamily="2" charset="77"/>
                <a:ea typeface="Arial" panose="020B0604020202020204" pitchFamily="34" charset="0"/>
                <a:cs typeface="Times New Roman" panose="02020603050405020304" pitchFamily="18" charset="0"/>
              </a:rPr>
              <a:t>according to the foreknowledge of God the Father, in the sanctification of the Spirit, for obedience to Jesus Christ and for sprinkling with his blood</a:t>
            </a:r>
            <a:endParaRPr lang="en-AU" sz="2600" dirty="0">
              <a:latin typeface="Bradley Hand" pitchFamily="2" charset="77"/>
            </a:endParaRPr>
          </a:p>
        </p:txBody>
      </p:sp>
    </p:spTree>
    <p:extLst>
      <p:ext uri="{BB962C8B-B14F-4D97-AF65-F5344CB8AC3E}">
        <p14:creationId xmlns:p14="http://schemas.microsoft.com/office/powerpoint/2010/main" val="2884590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0" y="0"/>
            <a:ext cx="9144000"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Peter’s First Letter – to Christians who were severely persecuted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F590E02-5F83-7D42-A48B-1D7556754F8E}"/>
              </a:ext>
            </a:extLst>
          </p:cNvPr>
          <p:cNvSpPr txBox="1"/>
          <p:nvPr/>
        </p:nvSpPr>
        <p:spPr>
          <a:xfrm>
            <a:off x="0" y="337220"/>
            <a:ext cx="9089476"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When Nero was blamed for the burning of Rome, he deflected the blame to Christians, and persecuted them terribly.  The Christians fled Rome and dispersed.</a:t>
            </a:r>
          </a:p>
        </p:txBody>
      </p:sp>
      <p:sp>
        <p:nvSpPr>
          <p:cNvPr id="4" name="TextBox 3">
            <a:extLst>
              <a:ext uri="{FF2B5EF4-FFF2-40B4-BE49-F238E27FC236}">
                <a16:creationId xmlns:a16="http://schemas.microsoft.com/office/drawing/2014/main" id="{6A63FBEF-267C-BA4E-B154-A76FBCC653D8}"/>
              </a:ext>
            </a:extLst>
          </p:cNvPr>
          <p:cNvSpPr txBox="1"/>
          <p:nvPr/>
        </p:nvSpPr>
        <p:spPr>
          <a:xfrm>
            <a:off x="9625" y="981777"/>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Elect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BB6E848-B9AC-BE45-A268-0F622F4B65A1}"/>
              </a:ext>
            </a:extLst>
          </p:cNvPr>
          <p:cNvSpPr txBox="1"/>
          <p:nvPr/>
        </p:nvSpPr>
        <p:spPr>
          <a:xfrm>
            <a:off x="12252" y="2919378"/>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Exiles</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95893F3-6A85-C648-B223-CB836AFB2EFA}"/>
              </a:ext>
            </a:extLst>
          </p:cNvPr>
          <p:cNvSpPr txBox="1"/>
          <p:nvPr/>
        </p:nvSpPr>
        <p:spPr>
          <a:xfrm>
            <a:off x="12252" y="3307626"/>
            <a:ext cx="2258119"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Dispersion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7FF41DB-7F5D-F345-A2E4-2AAAC1FF10C7}"/>
              </a:ext>
            </a:extLst>
          </p:cNvPr>
          <p:cNvSpPr txBox="1"/>
          <p:nvPr/>
        </p:nvSpPr>
        <p:spPr>
          <a:xfrm>
            <a:off x="12252" y="3695874"/>
            <a:ext cx="3201221"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Foreknowledge of God</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24590C3-394E-6249-B910-A1D7FC4DE607}"/>
              </a:ext>
            </a:extLst>
          </p:cNvPr>
          <p:cNvSpPr txBox="1"/>
          <p:nvPr/>
        </p:nvSpPr>
        <p:spPr>
          <a:xfrm>
            <a:off x="12252" y="4084122"/>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Trinity (Father, Son, Holy Spirit)</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3F2A88FB-AF53-3F4C-8B5A-BA5B9A8B9A8A}"/>
              </a:ext>
            </a:extLst>
          </p:cNvPr>
          <p:cNvSpPr txBox="1"/>
          <p:nvPr/>
        </p:nvSpPr>
        <p:spPr>
          <a:xfrm>
            <a:off x="12252" y="4472370"/>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Sanctification</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BF3ECF39-FF0C-2B4F-809B-447A18232F7A}"/>
              </a:ext>
            </a:extLst>
          </p:cNvPr>
          <p:cNvSpPr txBox="1"/>
          <p:nvPr/>
        </p:nvSpPr>
        <p:spPr>
          <a:xfrm>
            <a:off x="12252" y="4860618"/>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Obedience</a:t>
            </a:r>
            <a:endParaRPr lang="en-AU" sz="2400" i="1" dirty="0">
              <a:solidFill>
                <a:srgbClr val="FFFF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EFE442C9-0548-A24F-8A8D-A59E49CED17E}"/>
              </a:ext>
            </a:extLst>
          </p:cNvPr>
          <p:cNvSpPr txBox="1"/>
          <p:nvPr/>
        </p:nvSpPr>
        <p:spPr>
          <a:xfrm>
            <a:off x="12252" y="5248865"/>
            <a:ext cx="4559748"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Sprinkled Blood of Jesus</a:t>
            </a:r>
          </a:p>
        </p:txBody>
      </p:sp>
      <p:sp>
        <p:nvSpPr>
          <p:cNvPr id="14" name="TextBox 13">
            <a:extLst>
              <a:ext uri="{FF2B5EF4-FFF2-40B4-BE49-F238E27FC236}">
                <a16:creationId xmlns:a16="http://schemas.microsoft.com/office/drawing/2014/main" id="{ABE071A3-F3B2-BB43-B79D-D0272933F8A7}"/>
              </a:ext>
            </a:extLst>
          </p:cNvPr>
          <p:cNvSpPr txBox="1"/>
          <p:nvPr/>
        </p:nvSpPr>
        <p:spPr>
          <a:xfrm>
            <a:off x="1312389" y="1017099"/>
            <a:ext cx="7777087" cy="400110"/>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Those who are chosen to receive the Grace of God</a:t>
            </a:r>
          </a:p>
        </p:txBody>
      </p:sp>
      <p:sp>
        <p:nvSpPr>
          <p:cNvPr id="15" name="TextBox 14">
            <a:extLst>
              <a:ext uri="{FF2B5EF4-FFF2-40B4-BE49-F238E27FC236}">
                <a16:creationId xmlns:a16="http://schemas.microsoft.com/office/drawing/2014/main" id="{E20A90E4-8CE8-AC45-B8DB-E879CA4FB9E4}"/>
              </a:ext>
            </a:extLst>
          </p:cNvPr>
          <p:cNvSpPr txBox="1"/>
          <p:nvPr/>
        </p:nvSpPr>
        <p:spPr>
          <a:xfrm>
            <a:off x="2215" y="1291107"/>
            <a:ext cx="9141785" cy="707886"/>
          </a:xfrm>
          <a:prstGeom prst="rect">
            <a:avLst/>
          </a:prstGeom>
          <a:noFill/>
          <a:ln>
            <a:noFill/>
          </a:ln>
        </p:spPr>
        <p:txBody>
          <a:bodyPr wrap="square" rtlCol="0">
            <a:spAutoFit/>
          </a:bodyPr>
          <a:lstStyle/>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God is Sovereign – Supreme Power &amp; Authority – has the right to choose</a:t>
            </a:r>
          </a:p>
          <a:p>
            <a:pPr marL="182563" indent="-182563">
              <a:buFont typeface="Arial" panose="020B0604020202020204" pitchFamily="34" charset="0"/>
              <a:buChar char="•"/>
            </a:pPr>
            <a:r>
              <a:rPr lang="en-AU" sz="2000" dirty="0">
                <a:solidFill>
                  <a:schemeClr val="bg1"/>
                </a:solidFill>
                <a:latin typeface="Times New Roman" panose="02020603050405020304" pitchFamily="18" charset="0"/>
                <a:cs typeface="Times New Roman" panose="02020603050405020304" pitchFamily="18" charset="0"/>
              </a:rPr>
              <a:t>Uses His unparalleled authority to choose to show grace and mercy to the undeserving</a:t>
            </a:r>
          </a:p>
        </p:txBody>
      </p:sp>
      <p:sp>
        <p:nvSpPr>
          <p:cNvPr id="16" name="Rectangle 15">
            <a:extLst>
              <a:ext uri="{FF2B5EF4-FFF2-40B4-BE49-F238E27FC236}">
                <a16:creationId xmlns:a16="http://schemas.microsoft.com/office/drawing/2014/main" id="{B101DE86-A7C1-2B42-8BF5-23DAE0B5A310}"/>
              </a:ext>
            </a:extLst>
          </p:cNvPr>
          <p:cNvSpPr/>
          <p:nvPr/>
        </p:nvSpPr>
        <p:spPr>
          <a:xfrm>
            <a:off x="327590" y="2008466"/>
            <a:ext cx="8549924" cy="1025152"/>
          </a:xfrm>
          <a:prstGeom prst="rect">
            <a:avLst/>
          </a:prstGeom>
          <a:solidFill>
            <a:schemeClr val="bg1"/>
          </a:solidFill>
        </p:spPr>
        <p:txBody>
          <a:bodyPr wrap="square">
            <a:spAutoFit/>
          </a:bodyPr>
          <a:lstStyle/>
          <a:p>
            <a:pPr marL="4763" indent="-4763">
              <a:lnSpc>
                <a:spcPct val="115000"/>
              </a:lnSpc>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3 </a:t>
            </a:r>
            <a:r>
              <a:rPr lang="en-AU" dirty="0">
                <a:latin typeface="Comic Sans MS" panose="030F0902030302020204" pitchFamily="66" charset="0"/>
                <a:ea typeface="Times New Roman" panose="02020603050405020304" pitchFamily="18" charset="0"/>
                <a:cs typeface="Times New Roman" panose="02020603050405020304" pitchFamily="18" charset="0"/>
              </a:rPr>
              <a:t>Blessed be the God and Father of our Lord Jesus Christ!  According to his </a:t>
            </a:r>
            <a:r>
              <a:rPr lang="en-AU" u="sng" dirty="0">
                <a:latin typeface="Comic Sans MS" panose="030F0902030302020204" pitchFamily="66" charset="0"/>
                <a:ea typeface="Times New Roman" panose="02020603050405020304" pitchFamily="18" charset="0"/>
                <a:cs typeface="Times New Roman" panose="02020603050405020304" pitchFamily="18" charset="0"/>
              </a:rPr>
              <a:t>great mercy</a:t>
            </a:r>
            <a:r>
              <a:rPr lang="en-AU" dirty="0">
                <a:latin typeface="Comic Sans MS" panose="030F0902030302020204" pitchFamily="66" charset="0"/>
                <a:ea typeface="Times New Roman" panose="02020603050405020304" pitchFamily="18" charset="0"/>
                <a:cs typeface="Times New Roman" panose="02020603050405020304" pitchFamily="18" charset="0"/>
              </a:rPr>
              <a:t>, he has </a:t>
            </a:r>
            <a:r>
              <a:rPr lang="en-AU" b="1" dirty="0">
                <a:latin typeface="Comic Sans MS" panose="030F0902030302020204" pitchFamily="66" charset="0"/>
                <a:ea typeface="Times New Roman" panose="02020603050405020304" pitchFamily="18" charset="0"/>
                <a:cs typeface="Times New Roman" panose="02020603050405020304" pitchFamily="18" charset="0"/>
              </a:rPr>
              <a:t>caused</a:t>
            </a:r>
            <a:r>
              <a:rPr lang="en-AU" dirty="0">
                <a:latin typeface="Comic Sans MS" panose="030F0902030302020204" pitchFamily="66" charset="0"/>
                <a:ea typeface="Times New Roman" panose="02020603050405020304" pitchFamily="18" charset="0"/>
                <a:cs typeface="Times New Roman" panose="02020603050405020304" pitchFamily="18" charset="0"/>
              </a:rPr>
              <a:t> us to be born again to a living hope through the resurrection of Jesus Christ from the dead</a:t>
            </a:r>
            <a:r>
              <a:rPr lang="en-AU" dirty="0"/>
              <a:t> </a:t>
            </a:r>
            <a:endParaRPr lang="en-AU" dirty="0">
              <a:latin typeface="Comic Sans MS" panose="030F0902030302020204" pitchFamily="66" charset="0"/>
              <a:ea typeface="Times New Roman" panose="02020603050405020304" pitchFamily="18" charset="0"/>
            </a:endParaRPr>
          </a:p>
        </p:txBody>
      </p:sp>
    </p:spTree>
    <p:extLst>
      <p:ext uri="{BB962C8B-B14F-4D97-AF65-F5344CB8AC3E}">
        <p14:creationId xmlns:p14="http://schemas.microsoft.com/office/powerpoint/2010/main" val="256315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111111</TotalTime>
  <Words>1290</Words>
  <Application>Microsoft Macintosh PowerPoint</Application>
  <PresentationFormat>On-screen Show (16:10)</PresentationFormat>
  <Paragraphs>104</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.Hiragino Kaku Gothic Interface W3</vt:lpstr>
      <vt:lpstr>Arial</vt:lpstr>
      <vt:lpstr>Bradley Hand</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1859</cp:revision>
  <cp:lastPrinted>2020-08-21T05:43:02Z</cp:lastPrinted>
  <dcterms:created xsi:type="dcterms:W3CDTF">2016-11-04T06:28:01Z</dcterms:created>
  <dcterms:modified xsi:type="dcterms:W3CDTF">2020-08-21T06:04:09Z</dcterms:modified>
</cp:coreProperties>
</file>